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4" autoAdjust="0"/>
  </p:normalViewPr>
  <p:slideViewPr>
    <p:cSldViewPr snapToGrid="0">
      <p:cViewPr varScale="1">
        <p:scale>
          <a:sx n="109" d="100"/>
          <a:sy n="109" d="100"/>
        </p:scale>
        <p:origin x="68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UARIO\Desktop\MARZO%202026\REPORTE%20FURAG%20VIGENCIA%202025%20-%20MRZO%202026\INFORMES%20PQRS%202025\PORCENTAJES%20INFORME%20PQRS%20SEPTIEMBRE%20%202025%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USUARIO\Desktop\MARZO%202026\REPORTE%20FURAG%20VIGENCIA%202025%20-%20MRZO%202026\INFORMES%20PQRS%202025\PORCENTAJES%20INFORME%20PQRS%20SEPTIEMBRE%20%202025%20.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UARIO\Desktop\MARZO%202026\REPORTE%20FURAG%20VIGENCIA%202025%20-%20MRZO%202026\INFORMES%20PQRS%202025\PORCENTAJES%20INFORME%20PQRS%20SEPTIEMBRE%20%202025%2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SEPTIEMBRE%20%202025%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UARIO\Desktop\MARZO%202026\REPORTE%20FURAG%20VIGENCIA%202025%20-%20MRZO%202026\INFORMES%20PQRS%202025\PORCENTAJES%20INFORME%20PQRS%20SEPTIEMBRE%20%202025%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CO"/>
              <a:t>CANALES DE ATENCIÓN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comunicacion Juli'!$F$10</c:f>
              <c:strCache>
                <c:ptCount val="1"/>
                <c:pt idx="0">
                  <c:v>TELEFÓNICO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Juli'!$G$10:$H$10</c:f>
              <c:numCache>
                <c:formatCode>0%</c:formatCode>
                <c:ptCount val="2"/>
                <c:pt idx="0" formatCode="General">
                  <c:v>177</c:v>
                </c:pt>
                <c:pt idx="1">
                  <c:v>0.59797297297297303</c:v>
                </c:pt>
              </c:numCache>
            </c:numRef>
          </c:val>
          <c:extLst>
            <c:ext xmlns:c16="http://schemas.microsoft.com/office/drawing/2014/chart" uri="{C3380CC4-5D6E-409C-BE32-E72D297353CC}">
              <c16:uniqueId val="{00000000-00C1-4678-B78B-E6F5B5A6DCB0}"/>
            </c:ext>
          </c:extLst>
        </c:ser>
        <c:ser>
          <c:idx val="1"/>
          <c:order val="1"/>
          <c:tx>
            <c:strRef>
              <c:f>'total canales comunicacion Juli'!$F$11</c:f>
              <c:strCache>
                <c:ptCount val="1"/>
                <c:pt idx="0">
                  <c:v>VIRTUAL </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Juli'!$G$11:$H$11</c:f>
              <c:numCache>
                <c:formatCode>0%</c:formatCode>
                <c:ptCount val="2"/>
                <c:pt idx="0" formatCode="General">
                  <c:v>89</c:v>
                </c:pt>
                <c:pt idx="1">
                  <c:v>0.30067567567567566</c:v>
                </c:pt>
              </c:numCache>
            </c:numRef>
          </c:val>
          <c:extLst>
            <c:ext xmlns:c16="http://schemas.microsoft.com/office/drawing/2014/chart" uri="{C3380CC4-5D6E-409C-BE32-E72D297353CC}">
              <c16:uniqueId val="{00000001-00C1-4678-B78B-E6F5B5A6DCB0}"/>
            </c:ext>
          </c:extLst>
        </c:ser>
        <c:ser>
          <c:idx val="2"/>
          <c:order val="2"/>
          <c:tx>
            <c:strRef>
              <c:f>'total canales comunicacion Juli'!$F$12</c:f>
              <c:strCache>
                <c:ptCount val="1"/>
                <c:pt idx="0">
                  <c:v>PRESENCIAL Y ESCRITO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Juli'!$G$12:$H$12</c:f>
              <c:numCache>
                <c:formatCode>0%</c:formatCode>
                <c:ptCount val="2"/>
                <c:pt idx="0" formatCode="General">
                  <c:v>30</c:v>
                </c:pt>
                <c:pt idx="1">
                  <c:v>0.10135135135135136</c:v>
                </c:pt>
              </c:numCache>
            </c:numRef>
          </c:val>
          <c:extLst>
            <c:ext xmlns:c16="http://schemas.microsoft.com/office/drawing/2014/chart" uri="{C3380CC4-5D6E-409C-BE32-E72D297353CC}">
              <c16:uniqueId val="{00000002-00C1-4678-B78B-E6F5B5A6DCB0}"/>
            </c:ext>
          </c:extLst>
        </c:ser>
        <c:ser>
          <c:idx val="3"/>
          <c:order val="3"/>
          <c:tx>
            <c:strRef>
              <c:f>'total canales comunicacion Juli'!$F$13</c:f>
              <c:strCache>
                <c:ptCount val="1"/>
                <c:pt idx="0">
                  <c:v>TOTAL</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Juli'!$G$13:$H$13</c:f>
              <c:numCache>
                <c:formatCode>0%</c:formatCode>
                <c:ptCount val="2"/>
                <c:pt idx="0" formatCode="General">
                  <c:v>296</c:v>
                </c:pt>
                <c:pt idx="1">
                  <c:v>1</c:v>
                </c:pt>
              </c:numCache>
            </c:numRef>
          </c:val>
          <c:extLst>
            <c:ext xmlns:c16="http://schemas.microsoft.com/office/drawing/2014/chart" uri="{C3380CC4-5D6E-409C-BE32-E72D297353CC}">
              <c16:uniqueId val="{00000003-00C1-4678-B78B-E6F5B5A6DCB0}"/>
            </c:ext>
          </c:extLst>
        </c:ser>
        <c:dLbls>
          <c:dLblPos val="inEnd"/>
          <c:showLegendKey val="0"/>
          <c:showVal val="1"/>
          <c:showCatName val="0"/>
          <c:showSerName val="0"/>
          <c:showPercent val="0"/>
          <c:showBubbleSize val="0"/>
        </c:dLbls>
        <c:gapWidth val="80"/>
        <c:overlap val="25"/>
        <c:axId val="-217040160"/>
        <c:axId val="-217036352"/>
      </c:barChart>
      <c:catAx>
        <c:axId val="-2170401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CO"/>
              <a:t>LINEA MOVIL 3138052807   </a:t>
            </a:r>
          </a:p>
        </c:rich>
      </c:tx>
      <c:layout>
        <c:manualLayout>
          <c:xMode val="edge"/>
          <c:yMode val="edge"/>
          <c:x val="0.12455418207058794"/>
          <c:y val="1.851851851851851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162</c:v>
                </c:pt>
                <c:pt idx="1">
                  <c:v>0</c:v>
                </c:pt>
                <c:pt idx="2">
                  <c:v>17</c:v>
                </c:pt>
                <c:pt idx="3">
                  <c:v>179</c:v>
                </c:pt>
              </c:numCache>
            </c:numRef>
          </c:val>
          <c:extLst>
            <c:ext xmlns:c16="http://schemas.microsoft.com/office/drawing/2014/chart" uri="{C3380CC4-5D6E-409C-BE32-E72D297353CC}">
              <c16:uniqueId val="{00000000-6B37-46DA-87E7-030A4C1079D1}"/>
            </c:ext>
          </c:extLst>
        </c:ser>
        <c:ser>
          <c:idx val="1"/>
          <c:order val="1"/>
          <c:tx>
            <c:strRef>
              <c:f>'comunicacion telefonica'!$H$9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Lbl>
              <c:idx val="0"/>
              <c:layout>
                <c:manualLayout>
                  <c:x val="1.916495964148375E-2"/>
                  <c:y val="-6.53061224489795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B37-46DA-87E7-030A4C1079D1}"/>
                </c:ext>
              </c:extLst>
            </c:dLbl>
            <c:dLbl>
              <c:idx val="1"/>
              <c:layout>
                <c:manualLayout>
                  <c:x val="1.6427108264128982E-2"/>
                  <c:y val="-5.98639455782312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37-46DA-87E7-030A4C1079D1}"/>
                </c:ext>
              </c:extLst>
            </c:dLbl>
            <c:dLbl>
              <c:idx val="2"/>
              <c:layout>
                <c:manualLayout>
                  <c:x val="3.0116365150902939E-2"/>
                  <c:y val="-8.70748299319727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B37-46DA-87E7-030A4C1079D1}"/>
                </c:ext>
              </c:extLst>
            </c:dLbl>
            <c:dLbl>
              <c:idx val="3"/>
              <c:layout>
                <c:manualLayout>
                  <c:x val="1.916495964148365E-2"/>
                  <c:y val="-5.44217687074830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37-46DA-87E7-030A4C1079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0.9050279329608939</c:v>
                </c:pt>
                <c:pt idx="1">
                  <c:v>0</c:v>
                </c:pt>
                <c:pt idx="2">
                  <c:v>9.4972067039106142E-2</c:v>
                </c:pt>
                <c:pt idx="3">
                  <c:v>1</c:v>
                </c:pt>
              </c:numCache>
            </c:numRef>
          </c:val>
          <c:extLst>
            <c:ext xmlns:c16="http://schemas.microsoft.com/office/drawing/2014/chart" uri="{C3380CC4-5D6E-409C-BE32-E72D297353CC}">
              <c16:uniqueId val="{00000005-6B37-46DA-87E7-030A4C1079D1}"/>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703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virtual DICIEMBRE'!$G$9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virtual DICIEMBRE'!$F$10:$F$12</c:f>
              <c:strCache>
                <c:ptCount val="3"/>
                <c:pt idx="0">
                  <c:v>atencionalusuario@itp.edu.co</c:v>
                </c:pt>
                <c:pt idx="1">
                  <c:v>notificacionesjudiciales@itp.edu.co</c:v>
                </c:pt>
                <c:pt idx="2">
                  <c:v>TOTAL VIRTUAL </c:v>
                </c:pt>
              </c:strCache>
            </c:strRef>
          </c:cat>
          <c:val>
            <c:numRef>
              <c:f>'canales virtual DICIEMBRE'!$G$10:$G$12</c:f>
              <c:numCache>
                <c:formatCode>General</c:formatCode>
                <c:ptCount val="3"/>
                <c:pt idx="0">
                  <c:v>89</c:v>
                </c:pt>
                <c:pt idx="1">
                  <c:v>2</c:v>
                </c:pt>
                <c:pt idx="2">
                  <c:v>91</c:v>
                </c:pt>
              </c:numCache>
            </c:numRef>
          </c:val>
          <c:extLst>
            <c:ext xmlns:c16="http://schemas.microsoft.com/office/drawing/2014/chart" uri="{C3380CC4-5D6E-409C-BE32-E72D297353CC}">
              <c16:uniqueId val="{00000000-BF25-441A-8068-A0232BCFBA25}"/>
            </c:ext>
          </c:extLst>
        </c:ser>
        <c:ser>
          <c:idx val="1"/>
          <c:order val="1"/>
          <c:tx>
            <c:strRef>
              <c:f>'canales virtual DICIEMBRE'!$H$9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virtual DICIEMBRE'!$F$10:$F$12</c:f>
              <c:strCache>
                <c:ptCount val="3"/>
                <c:pt idx="0">
                  <c:v>atencionalusuario@itp.edu.co</c:v>
                </c:pt>
                <c:pt idx="1">
                  <c:v>notificacionesjudiciales@itp.edu.co</c:v>
                </c:pt>
                <c:pt idx="2">
                  <c:v>TOTAL VIRTUAL </c:v>
                </c:pt>
              </c:strCache>
            </c:strRef>
          </c:cat>
          <c:val>
            <c:numRef>
              <c:f>'canales virtual DICIEMBRE'!$H$10:$H$12</c:f>
              <c:numCache>
                <c:formatCode>0%</c:formatCode>
                <c:ptCount val="3"/>
                <c:pt idx="0">
                  <c:v>0.97</c:v>
                </c:pt>
                <c:pt idx="1">
                  <c:v>0.03</c:v>
                </c:pt>
                <c:pt idx="2">
                  <c:v>1</c:v>
                </c:pt>
              </c:numCache>
            </c:numRef>
          </c:val>
          <c:extLst>
            <c:ext xmlns:c16="http://schemas.microsoft.com/office/drawing/2014/chart" uri="{C3380CC4-5D6E-409C-BE32-E72D297353CC}">
              <c16:uniqueId val="{00000001-BF25-441A-8068-A0232BCFBA25}"/>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a:t>PQRSD POR MODALIDAD DE PETICIÓN  </a:t>
            </a:r>
          </a:p>
        </c:rich>
      </c:tx>
      <c:layout>
        <c:manualLayout>
          <c:xMode val="edge"/>
          <c:yMode val="edge"/>
          <c:x val="0.23618910212108987"/>
          <c:y val="3.485918360148047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'tipos pqrs DICIEMBRE 2025'!$G$9</c:f>
              <c:strCache>
                <c:ptCount val="1"/>
                <c:pt idx="0">
                  <c:v>CANTIDAD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'tipos pqrs DICIEMBRE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DICIEMBRE 2025'!$G$10:$G$16</c:f>
              <c:numCache>
                <c:formatCode>0</c:formatCode>
                <c:ptCount val="7"/>
                <c:pt idx="0">
                  <c:v>98</c:v>
                </c:pt>
                <c:pt idx="1">
                  <c:v>96</c:v>
                </c:pt>
                <c:pt idx="2">
                  <c:v>0</c:v>
                </c:pt>
                <c:pt idx="3">
                  <c:v>0</c:v>
                </c:pt>
                <c:pt idx="4">
                  <c:v>0</c:v>
                </c:pt>
                <c:pt idx="5">
                  <c:v>0</c:v>
                </c:pt>
                <c:pt idx="6">
                  <c:v>101</c:v>
                </c:pt>
              </c:numCache>
            </c:numRef>
          </c:val>
          <c:extLst>
            <c:ext xmlns:c16="http://schemas.microsoft.com/office/drawing/2014/chart" uri="{C3380CC4-5D6E-409C-BE32-E72D297353CC}">
              <c16:uniqueId val="{00000000-6392-4029-86E3-7886D342BD8F}"/>
            </c:ext>
          </c:extLst>
        </c:ser>
        <c:ser>
          <c:idx val="1"/>
          <c:order val="1"/>
          <c:tx>
            <c:strRef>
              <c:f>'tipos pqrs DICIEMBRE 2025'!$H$9</c:f>
              <c:strCache>
                <c:ptCount val="1"/>
                <c:pt idx="0">
                  <c:v>PORCENTAJE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'tipos pqrs DICIEMBRE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DICIEMBRE 2025'!$H$10:$H$16</c:f>
              <c:numCache>
                <c:formatCode>0%</c:formatCode>
                <c:ptCount val="7"/>
                <c:pt idx="0">
                  <c:v>0.33220338983050846</c:v>
                </c:pt>
                <c:pt idx="1">
                  <c:v>0.3254237288135593</c:v>
                </c:pt>
                <c:pt idx="2">
                  <c:v>0</c:v>
                </c:pt>
                <c:pt idx="3">
                  <c:v>0</c:v>
                </c:pt>
                <c:pt idx="4">
                  <c:v>0</c:v>
                </c:pt>
                <c:pt idx="5">
                  <c:v>0</c:v>
                </c:pt>
                <c:pt idx="6">
                  <c:v>0.34237288135593219</c:v>
                </c:pt>
              </c:numCache>
            </c:numRef>
          </c:val>
          <c:extLst>
            <c:ext xmlns:c16="http://schemas.microsoft.com/office/drawing/2014/chart" uri="{C3380CC4-5D6E-409C-BE32-E72D297353CC}">
              <c16:uniqueId val="{00000001-6392-4029-86E3-7886D342BD8F}"/>
            </c:ext>
          </c:extLst>
        </c:ser>
        <c:dLbls>
          <c:showLegendKey val="0"/>
          <c:showVal val="1"/>
          <c:showCatName val="0"/>
          <c:showSerName val="0"/>
          <c:showPercent val="0"/>
          <c:showBubbleSize val="0"/>
        </c:dLbls>
        <c:gapWidth val="150"/>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PETICIONES ATENDIDAS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 Total PQRSD Atendidas 262</c:v>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'Peticiones por dependencia'!$D$10:$D$22</c:f>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f>'Peticiones por dependencia'!$F$10:$F$22</c:f>
              <c:numCache>
                <c:formatCode>General</c:formatCode>
                <c:ptCount val="13"/>
                <c:pt idx="0">
                  <c:v>62</c:v>
                </c:pt>
                <c:pt idx="1">
                  <c:v>10</c:v>
                </c:pt>
                <c:pt idx="2">
                  <c:v>8</c:v>
                </c:pt>
                <c:pt idx="3">
                  <c:v>10</c:v>
                </c:pt>
                <c:pt idx="4">
                  <c:v>6</c:v>
                </c:pt>
                <c:pt idx="5">
                  <c:v>40</c:v>
                </c:pt>
                <c:pt idx="6">
                  <c:v>48</c:v>
                </c:pt>
                <c:pt idx="7">
                  <c:v>22</c:v>
                </c:pt>
                <c:pt idx="8">
                  <c:v>11</c:v>
                </c:pt>
                <c:pt idx="9">
                  <c:v>12</c:v>
                </c:pt>
                <c:pt idx="10">
                  <c:v>11</c:v>
                </c:pt>
                <c:pt idx="11">
                  <c:v>14</c:v>
                </c:pt>
                <c:pt idx="12">
                  <c:v>8</c:v>
                </c:pt>
              </c:numCache>
            </c:numRef>
          </c:val>
          <c:extLst>
            <c:ext xmlns:c16="http://schemas.microsoft.com/office/drawing/2014/chart" uri="{C3380CC4-5D6E-409C-BE32-E72D297353CC}">
              <c16:uniqueId val="{00000000-C6BC-453D-83DB-8D08A22CF880}"/>
            </c:ext>
          </c:extLst>
        </c:ser>
        <c:dLbls>
          <c:showLegendKey val="0"/>
          <c:showVal val="1"/>
          <c:showCatName val="0"/>
          <c:showSerName val="0"/>
          <c:showPercent val="0"/>
          <c:showBubbleSize val="0"/>
        </c:dLbls>
        <c:gapWidth val="150"/>
        <c:shape val="box"/>
        <c:axId val="-217032544"/>
        <c:axId val="-217029280"/>
        <c:axId val="0"/>
        <c:extLst>
          <c:ext xmlns:c15="http://schemas.microsoft.com/office/drawing/2012/chart" uri="{02D57815-91ED-43cb-92C2-25804820EDAC}">
            <c15:filteredBarSeries>
              <c15:ser>
                <c:idx val="1"/>
                <c:order val="1"/>
                <c:tx>
                  <c:v>PETICIONES ATENDIDAS </c:v>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'Peticiones por dependencia'!$D$10:$D$22</c15:sqref>
                        </c15:formulaRef>
                      </c:ext>
                    </c:extLst>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extLst>
                      <c:ext uri="{02D57815-91ED-43cb-92C2-25804820EDAC}">
                        <c15:formulaRef>
                          <c15:sqref>'Peticiones por dependencia'!$C$10:$C$22</c15:sqref>
                        </c15:formulaRef>
                      </c:ext>
                    </c:extLst>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val>
                <c:extLst>
                  <c:ext xmlns:c16="http://schemas.microsoft.com/office/drawing/2014/chart" uri="{C3380CC4-5D6E-409C-BE32-E72D297353CC}">
                    <c16:uniqueId val="{00000001-C6BC-453D-83DB-8D08A22CF880}"/>
                  </c:ext>
                </c:extLst>
              </c15:ser>
            </c15:filteredBarSeries>
          </c:ext>
        </c:extLst>
      </c:bar3DChart>
      <c:catAx>
        <c:axId val="-2170325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DEPENDENCIA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PQRSD Atendidas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2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165EC-2CE7-4FF7-8D30-98E4A5757953}" type="datetimeFigureOut">
              <a:rPr lang="es-CO" smtClean="0"/>
              <a:t>7/04/2026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C292-34A6-4176-BF6D-64A3A0EA0BEA}" type="slidenum">
              <a:rPr lang="es-CO" smtClean="0"/>
              <a:t>‹Nº›</a:t>
            </a:fld>
            <a:endParaRPr lang="es-CO"/>
          </a:p>
        </p:txBody>
      </p:sp>
    </p:spTree>
    <p:extLst>
      <p:ext uri="{BB962C8B-B14F-4D97-AF65-F5344CB8AC3E}">
        <p14:creationId xmlns:p14="http://schemas.microsoft.com/office/powerpoint/2010/main" val="367767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D04C292-34A6-4176-BF6D-64A3A0EA0BEA}" type="slidenum">
              <a:rPr lang="es-CO" smtClean="0"/>
              <a:t>6</a:t>
            </a:fld>
            <a:endParaRPr lang="es-CO"/>
          </a:p>
        </p:txBody>
      </p:sp>
    </p:spTree>
    <p:extLst>
      <p:ext uri="{BB962C8B-B14F-4D97-AF65-F5344CB8AC3E}">
        <p14:creationId xmlns:p14="http://schemas.microsoft.com/office/powerpoint/2010/main" val="42918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A580-5E42-4D6B-9E6A-D42BF636F4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8D85AD6-BA74-4D1C-9663-9B4B3BD8C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787A504-49F6-4926-B3A5-97DD84CCF545}"/>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B8570D02-A447-4D92-94BA-3A5C7EA896E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FF4ECE-4DF4-4651-93E8-DAFE12B87CC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424492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3231F-DDED-402A-A654-4CE032F67CA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540B1F-9A6C-4749-86A3-A4FEEC88A5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5C7EE4C-6B17-491E-A976-826C9019541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AAD43D4-DF10-4CFB-AE63-CB40FD07904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3075E3-27A8-47C8-9EEC-A4BC8C22B521}"/>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9620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72815-4036-4FD8-A6F7-184C2B90B3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DC4947B-7A3E-4D08-9012-AD11500EC4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B40FB95-DCB5-41CA-9DE0-397E6EA1E8E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8A25D060-5928-48A9-BF66-E864328F7F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C85416-DA01-473F-9D0A-706036F0574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0173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7436A-ABE4-4EF2-94CB-FF49597C33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755CB46-E97E-4A78-AFA2-D6C57FF260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D707C3-914A-4B34-B7C5-100A1431D2A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9215A458-0272-4454-8E82-A50F6C34660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01E31E-1584-46E2-8035-1FD37E937E4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231491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B1A8D-D534-49E8-8CA8-6C09053253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B8A649A-199F-4B04-8517-758772E60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68D41D-F7CC-4616-993F-1FFF0499AA32}"/>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D999223A-EDFB-45AB-B540-B198E7133B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975BBBE-5B33-4A42-9AF2-714E1AF2E4F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58013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3250C-E946-4E0D-B059-3569652018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2F5F63A-F3B8-458B-8E3A-99F524318D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6A633AA-478A-4C77-96BB-99298231CB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027B06A-1892-4B69-BBA9-9B1EA99B929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76EFD92E-2E9E-4C63-8AE9-1A7F858CC8C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F654310-F245-4BDD-BEE5-C840937C80E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75315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A0F4C-0504-4698-A004-108A14004F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444EDE6-7E68-4ABE-ACCB-8C35DB9C2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2E8C50-DC3A-47A1-A3AE-3009787F9E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8FA0490-CDD8-4FD5-869A-71AE9F30E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7917E4-B375-43F8-9E60-32F6C721C5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9510ADF-BBA8-490D-8142-40ED48BE5423}"/>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8" name="Marcador de pie de página 7">
            <a:extLst>
              <a:ext uri="{FF2B5EF4-FFF2-40B4-BE49-F238E27FC236}">
                <a16:creationId xmlns:a16="http://schemas.microsoft.com/office/drawing/2014/main" id="{89B4B28E-C99D-4C45-B7F8-DC2F911AFAF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5203D93-0B97-41B6-BCCA-07C7D0FDBA88}"/>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34915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5EDD5-113B-4908-86E3-8591B39B35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FA86A61-36A7-4644-912D-047468B9F2C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4" name="Marcador de pie de página 3">
            <a:extLst>
              <a:ext uri="{FF2B5EF4-FFF2-40B4-BE49-F238E27FC236}">
                <a16:creationId xmlns:a16="http://schemas.microsoft.com/office/drawing/2014/main" id="{E5372AFB-7656-418D-A3B0-5AF0FC33B34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6BA7AB7-055A-402C-BE5A-615E853C89B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60849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4F8CD3-DD3A-4A1B-A7FA-CFE5B227DE8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3" name="Marcador de pie de página 2">
            <a:extLst>
              <a:ext uri="{FF2B5EF4-FFF2-40B4-BE49-F238E27FC236}">
                <a16:creationId xmlns:a16="http://schemas.microsoft.com/office/drawing/2014/main" id="{083F386A-97AD-42CD-B570-5E076939817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F39D792-FB61-4D31-9D8E-53CA5709C54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72938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2E9DC-0678-42FE-BE88-E7B13DF142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3BEBEC-266C-4363-B578-FD504B16E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525521B-9DAE-41E2-8170-24494BF8B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C79DBC-5A53-422D-972C-C93074ED956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54564FE0-88E7-4B75-8EC4-C9BEAA826F7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75393DD-41DF-4C25-B4FE-68A638CE700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4080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78EDA-3525-401F-880D-CF35DAEA0C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131230E-4BFB-4BDE-8C43-5B8B92AB2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0714C5E-A198-40D2-85B9-9ED8FA071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CB6304-38D4-4A4A-8728-2CD1CA20F2B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938B0F8E-EB16-48F9-98C8-A2E0BFBD98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E93B29F-D570-469B-8D77-C7B6D5D64AAA}"/>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6805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8F04BB-080E-4B26-8793-409578521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58B54E1-2391-45D4-982D-FD685C6E3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12F1E8-4AF7-475A-BCB8-F05CBC2F2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492DB95-3767-4B0B-A27E-A3BED75CE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C5DCD90-64DB-4DEF-B6C0-9221B5E76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60CB1-B878-42B6-86B8-6CE9BFFBC2CF}" type="slidenum">
              <a:rPr lang="es-CO" smtClean="0"/>
              <a:t>‹Nº›</a:t>
            </a:fld>
            <a:endParaRPr lang="es-CO"/>
          </a:p>
        </p:txBody>
      </p:sp>
    </p:spTree>
    <p:extLst>
      <p:ext uri="{BB962C8B-B14F-4D97-AF65-F5344CB8AC3E}">
        <p14:creationId xmlns:p14="http://schemas.microsoft.com/office/powerpoint/2010/main" val="173565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mailto:notificacionesjudiciales@itp.edu.co" TargetMode="External"/><Relationship Id="rId4" Type="http://schemas.openxmlformats.org/officeDocument/2006/relationships/hyperlink" Target="mailto:atencionalusuario@itp.edu.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chart" Target="../charts/chart5.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50640" t="29886" r="24555" b="51305"/>
          <a:stretch/>
        </p:blipFill>
        <p:spPr>
          <a:xfrm>
            <a:off x="6119445" y="633045"/>
            <a:ext cx="5812891" cy="2479432"/>
          </a:xfrm>
          <a:prstGeom prst="rect">
            <a:avLst/>
          </a:prstGeom>
        </p:spPr>
      </p:pic>
      <p:pic>
        <p:nvPicPr>
          <p:cNvPr id="7" name="Imagen 6"/>
          <p:cNvPicPr/>
          <p:nvPr/>
        </p:nvPicPr>
        <p:blipFill rotWithShape="1">
          <a:blip r:embed="rId4"/>
          <a:srcRect l="63756" t="49624" r="24059" b="30978"/>
          <a:stretch/>
        </p:blipFill>
        <p:spPr bwMode="auto">
          <a:xfrm>
            <a:off x="9372600" y="3307937"/>
            <a:ext cx="2454715" cy="2126078"/>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a:stretch>
            <a:fillRect/>
          </a:stretch>
        </p:blipFill>
        <p:spPr>
          <a:xfrm>
            <a:off x="3615958" y="5752844"/>
            <a:ext cx="5962405" cy="469433"/>
          </a:xfrm>
          <a:prstGeom prst="rect">
            <a:avLst/>
          </a:prstGeom>
        </p:spPr>
      </p:pic>
      <p:sp>
        <p:nvSpPr>
          <p:cNvPr id="3" name="Rectángulo 2"/>
          <p:cNvSpPr/>
          <p:nvPr/>
        </p:nvSpPr>
        <p:spPr>
          <a:xfrm>
            <a:off x="3615958" y="4233686"/>
            <a:ext cx="6096000" cy="1200329"/>
          </a:xfrm>
          <a:prstGeom prst="rect">
            <a:avLst/>
          </a:prstGeom>
        </p:spPr>
        <p:txBody>
          <a:bodyPr>
            <a:spAutoFit/>
          </a:bodyPr>
          <a:lstStyle/>
          <a:p>
            <a:pPr lvl="0" algn="ctr"/>
            <a:r>
              <a:rPr lang="es-CO" b="1" dirty="0">
                <a:solidFill>
                  <a:schemeClr val="bg1"/>
                </a:solidFill>
              </a:rPr>
              <a:t>Informe de Peticiones, Quejas, Reclamos,</a:t>
            </a:r>
          </a:p>
          <a:p>
            <a:pPr lvl="0" algn="ctr"/>
            <a:r>
              <a:rPr lang="es-CO" b="1" dirty="0">
                <a:solidFill>
                  <a:schemeClr val="bg1"/>
                </a:solidFill>
              </a:rPr>
              <a:t>Sugerencias y Denuncias</a:t>
            </a:r>
          </a:p>
          <a:p>
            <a:pPr lvl="0" algn="ctr"/>
            <a:r>
              <a:rPr lang="es-CO" b="1" dirty="0">
                <a:solidFill>
                  <a:schemeClr val="bg1"/>
                </a:solidFill>
              </a:rPr>
              <a:t>(PQRSD)</a:t>
            </a:r>
          </a:p>
          <a:p>
            <a:pPr lvl="0" algn="ctr"/>
            <a:r>
              <a:rPr lang="es-CO" b="1" dirty="0">
                <a:solidFill>
                  <a:schemeClr val="bg1"/>
                </a:solidFill>
              </a:rPr>
              <a:t> </a:t>
            </a:r>
            <a:r>
              <a:rPr lang="es-CO" b="1" dirty="0" smtClean="0">
                <a:solidFill>
                  <a:schemeClr val="bg1"/>
                </a:solidFill>
              </a:rPr>
              <a:t>Septiembre/2025</a:t>
            </a:r>
            <a:endParaRPr lang="es-CO" b="1" dirty="0">
              <a:solidFill>
                <a:schemeClr val="bg1"/>
              </a:solidFill>
              <a:sym typeface="Arial"/>
            </a:endParaRPr>
          </a:p>
        </p:txBody>
      </p:sp>
    </p:spTree>
    <p:extLst>
      <p:ext uri="{BB962C8B-B14F-4D97-AF65-F5344CB8AC3E}">
        <p14:creationId xmlns:p14="http://schemas.microsoft.com/office/powerpoint/2010/main" val="235214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532386" y="378042"/>
            <a:ext cx="4126066" cy="646331"/>
          </a:xfrm>
          <a:prstGeom prst="rect">
            <a:avLst/>
          </a:prstGeom>
        </p:spPr>
        <p:txBody>
          <a:bodyPr wrap="none">
            <a:spAutoFit/>
          </a:bodyPr>
          <a:lstStyle/>
          <a:p>
            <a:r>
              <a:rPr lang="es-CO" sz="3600" b="1" dirty="0"/>
              <a:t>RECOMENDACIONES</a:t>
            </a:r>
          </a:p>
        </p:txBody>
      </p:sp>
      <p:sp>
        <p:nvSpPr>
          <p:cNvPr id="7" name="Rectángulo 6"/>
          <p:cNvSpPr/>
          <p:nvPr/>
        </p:nvSpPr>
        <p:spPr>
          <a:xfrm>
            <a:off x="4032739" y="1439651"/>
            <a:ext cx="6096000" cy="1200329"/>
          </a:xfrm>
          <a:prstGeom prst="rect">
            <a:avLst/>
          </a:prstGeom>
        </p:spPr>
        <p:txBody>
          <a:bodyPr>
            <a:spAutoFit/>
          </a:bodyPr>
          <a:lstStyle/>
          <a:p>
            <a:pPr algn="just"/>
            <a:r>
              <a:rPr lang="es-CO" dirty="0"/>
              <a:t>Accesibilidad e Inclusión: Mantener la integración de todos los canales (físicos, telefónicos y virtuales) para garantizar que el acceso a la información sea sencillo y no se niegue el registro a ningún ciudadano.</a:t>
            </a:r>
          </a:p>
        </p:txBody>
      </p:sp>
      <p:pic>
        <p:nvPicPr>
          <p:cNvPr id="10" name="Imagen 9"/>
          <p:cNvPicPr>
            <a:picLocks noChangeAspect="1"/>
          </p:cNvPicPr>
          <p:nvPr/>
        </p:nvPicPr>
        <p:blipFill rotWithShape="1">
          <a:blip r:embed="rId3"/>
          <a:srcRect l="70994" t="25696" r="8552" b="41745"/>
          <a:stretch/>
        </p:blipFill>
        <p:spPr>
          <a:xfrm>
            <a:off x="1503483" y="1143001"/>
            <a:ext cx="2454861" cy="2198076"/>
          </a:xfrm>
          <a:prstGeom prst="rect">
            <a:avLst/>
          </a:prstGeom>
        </p:spPr>
      </p:pic>
      <p:sp>
        <p:nvSpPr>
          <p:cNvPr id="11" name="Rectángulo 10"/>
          <p:cNvSpPr/>
          <p:nvPr/>
        </p:nvSpPr>
        <p:spPr>
          <a:xfrm>
            <a:off x="5087815" y="4130098"/>
            <a:ext cx="6096000" cy="1200329"/>
          </a:xfrm>
          <a:prstGeom prst="rect">
            <a:avLst/>
          </a:prstGeom>
        </p:spPr>
        <p:txBody>
          <a:bodyPr>
            <a:spAutoFit/>
          </a:bodyPr>
          <a:lstStyle/>
          <a:p>
            <a:pPr algn="just"/>
            <a:r>
              <a:rPr lang="es-CO" dirty="0"/>
              <a:t>Registro de Acceso Universal: Mantener la política de no negar el acceso a ninguna PQRSD, asegurando que el 100% de los requerimientos ciudadanos sigan siendo registrados y tramitados sin excepciones.</a:t>
            </a:r>
          </a:p>
        </p:txBody>
      </p:sp>
      <p:pic>
        <p:nvPicPr>
          <p:cNvPr id="12" name="Imagen 11"/>
          <p:cNvPicPr>
            <a:picLocks noChangeAspect="1"/>
          </p:cNvPicPr>
          <p:nvPr/>
        </p:nvPicPr>
        <p:blipFill rotWithShape="1">
          <a:blip r:embed="rId4"/>
          <a:srcRect l="65633" t="23504" r="2924" b="36838"/>
          <a:stretch/>
        </p:blipFill>
        <p:spPr>
          <a:xfrm>
            <a:off x="2094843" y="3756355"/>
            <a:ext cx="2875085" cy="2039816"/>
          </a:xfrm>
          <a:prstGeom prst="rect">
            <a:avLst/>
          </a:prstGeom>
        </p:spPr>
      </p:pic>
    </p:spTree>
    <p:extLst>
      <p:ext uri="{BB962C8B-B14F-4D97-AF65-F5344CB8AC3E}">
        <p14:creationId xmlns:p14="http://schemas.microsoft.com/office/powerpoint/2010/main" val="79666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623145E-B551-489C-ACD3-27D8A4C477AC}"/>
              </a:ext>
            </a:extLst>
          </p:cNvPr>
          <p:cNvSpPr txBox="1"/>
          <p:nvPr/>
        </p:nvSpPr>
        <p:spPr>
          <a:xfrm>
            <a:off x="2155849" y="2066192"/>
            <a:ext cx="8760155" cy="2554545"/>
          </a:xfrm>
          <a:prstGeom prst="rect">
            <a:avLst/>
          </a:prstGeom>
          <a:noFill/>
        </p:spPr>
        <p:txBody>
          <a:bodyPr wrap="none" rtlCol="0">
            <a:spAutoFit/>
          </a:bodyPr>
          <a:lstStyle/>
          <a:p>
            <a:pPr algn="ctr"/>
            <a:r>
              <a:rPr lang="es-CO" sz="4000" dirty="0"/>
              <a:t>Informe de Peticiones, Quejas, Reclamos,</a:t>
            </a:r>
          </a:p>
          <a:p>
            <a:pPr algn="ctr"/>
            <a:r>
              <a:rPr lang="es-CO" sz="4000" dirty="0"/>
              <a:t>Sugerencias y Denuncias</a:t>
            </a:r>
          </a:p>
          <a:p>
            <a:pPr algn="ctr"/>
            <a:r>
              <a:rPr lang="es-CO" sz="4000" dirty="0"/>
              <a:t>(PQRSD)</a:t>
            </a:r>
          </a:p>
          <a:p>
            <a:pPr algn="ctr"/>
            <a:r>
              <a:rPr lang="es-CO" sz="4000" dirty="0" smtClean="0"/>
              <a:t>Septiembre/2025</a:t>
            </a:r>
            <a:endParaRPr lang="es-CO" sz="4000" dirty="0"/>
          </a:p>
        </p:txBody>
      </p:sp>
    </p:spTree>
    <p:extLst>
      <p:ext uri="{BB962C8B-B14F-4D97-AF65-F5344CB8AC3E}">
        <p14:creationId xmlns:p14="http://schemas.microsoft.com/office/powerpoint/2010/main" val="277184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753207" y="1120703"/>
            <a:ext cx="9999785" cy="2031325"/>
          </a:xfrm>
          <a:prstGeom prst="rect">
            <a:avLst/>
          </a:prstGeom>
        </p:spPr>
        <p:txBody>
          <a:bodyPr wrap="square">
            <a:spAutoFit/>
          </a:bodyPr>
          <a:lstStyle/>
          <a:p>
            <a:pPr algn="just"/>
            <a:r>
              <a:rPr lang="es-CO" dirty="0"/>
              <a:t>El presente documento corresponde al Informe de Peticiones, </a:t>
            </a:r>
            <a:r>
              <a:rPr lang="es-CO" dirty="0" smtClean="0"/>
              <a:t>Quejas, Reclamos</a:t>
            </a:r>
            <a:r>
              <a:rPr lang="es-CO" dirty="0"/>
              <a:t>, Sugerencias y Denuncias (PQRSD) recibidas y atendidas por </a:t>
            </a:r>
            <a:r>
              <a:rPr lang="es-CO" dirty="0" smtClean="0"/>
              <a:t>la Oficina </a:t>
            </a:r>
            <a:r>
              <a:rPr lang="es-CO" dirty="0"/>
              <a:t>de atención al usuario </a:t>
            </a:r>
            <a:r>
              <a:rPr lang="es-CO" dirty="0" smtClean="0"/>
              <a:t>de la Institución Universitaria del Putumayo. Correspondiente </a:t>
            </a:r>
            <a:r>
              <a:rPr lang="es-CO" dirty="0"/>
              <a:t>al mes de </a:t>
            </a:r>
            <a:r>
              <a:rPr lang="es-CO" dirty="0" smtClean="0"/>
              <a:t>septiembre de </a:t>
            </a:r>
            <a:r>
              <a:rPr lang="es-CO" dirty="0" smtClean="0"/>
              <a:t>2025. </a:t>
            </a:r>
          </a:p>
          <a:p>
            <a:pPr algn="just"/>
            <a:endParaRPr lang="es-CO" dirty="0"/>
          </a:p>
          <a:p>
            <a:pPr algn="just"/>
            <a:r>
              <a:rPr lang="es-CO" dirty="0" smtClean="0"/>
              <a:t>De </a:t>
            </a:r>
            <a:r>
              <a:rPr lang="es-CO" dirty="0"/>
              <a:t>acuerdo con los datos arrojados por los canales de atención, </a:t>
            </a:r>
            <a:r>
              <a:rPr lang="es-CO" dirty="0" smtClean="0"/>
              <a:t>durante </a:t>
            </a:r>
            <a:r>
              <a:rPr lang="es-CO" dirty="0"/>
              <a:t>en el mes de </a:t>
            </a:r>
            <a:r>
              <a:rPr lang="es-CO" dirty="0" smtClean="0"/>
              <a:t>septiembre, </a:t>
            </a:r>
            <a:r>
              <a:rPr lang="es-CO" dirty="0"/>
              <a:t>se recibieron </a:t>
            </a:r>
            <a:r>
              <a:rPr lang="es-CO" dirty="0" smtClean="0"/>
              <a:t>(295) PQRSD, garantizando </a:t>
            </a:r>
            <a:r>
              <a:rPr lang="es-CO" dirty="0"/>
              <a:t>el registro del 100% y teniendo en cuenta lo reportado </a:t>
            </a:r>
            <a:r>
              <a:rPr lang="es-CO" dirty="0" smtClean="0"/>
              <a:t>les </a:t>
            </a:r>
            <a:r>
              <a:rPr lang="es-CO" dirty="0"/>
              <a:t>fue asignado su trámite, no se negó el acceso a ninguna de ellas.</a:t>
            </a:r>
          </a:p>
        </p:txBody>
      </p:sp>
      <p:sp>
        <p:nvSpPr>
          <p:cNvPr id="8" name="TextBox 29">
            <a:extLst>
              <a:ext uri="{FF2B5EF4-FFF2-40B4-BE49-F238E27FC236}">
                <a16:creationId xmlns:a16="http://schemas.microsoft.com/office/drawing/2014/main" id="{A03E2A1C-4743-478B-A867-725AA05FA7CE}"/>
              </a:ext>
            </a:extLst>
          </p:cNvPr>
          <p:cNvSpPr txBox="1"/>
          <p:nvPr/>
        </p:nvSpPr>
        <p:spPr>
          <a:xfrm>
            <a:off x="2889751" y="263348"/>
            <a:ext cx="6175118" cy="707886"/>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sp>
        <p:nvSpPr>
          <p:cNvPr id="3" name="Rectángulo 2"/>
          <p:cNvSpPr/>
          <p:nvPr/>
        </p:nvSpPr>
        <p:spPr>
          <a:xfrm>
            <a:off x="753207" y="4034135"/>
            <a:ext cx="4821116" cy="923330"/>
          </a:xfrm>
          <a:prstGeom prst="rect">
            <a:avLst/>
          </a:prstGeom>
        </p:spPr>
        <p:txBody>
          <a:bodyPr wrap="square">
            <a:spAutoFit/>
          </a:bodyPr>
          <a:lstStyle/>
          <a:p>
            <a:pPr algn="just"/>
            <a:r>
              <a:rPr lang="es-CO" dirty="0"/>
              <a:t>Al conectar todos los canales, logramos trámites más ágiles y un acceso a la información </a:t>
            </a:r>
            <a:r>
              <a:rPr lang="es-CO" dirty="0" smtClean="0"/>
              <a:t>inclusivo </a:t>
            </a:r>
            <a:r>
              <a:rPr lang="es-CO" dirty="0"/>
              <a:t>y sencillo.</a:t>
            </a:r>
          </a:p>
        </p:txBody>
      </p:sp>
      <p:graphicFrame>
        <p:nvGraphicFramePr>
          <p:cNvPr id="9" name="Gráfico 8"/>
          <p:cNvGraphicFramePr>
            <a:graphicFrameLocks/>
          </p:cNvGraphicFramePr>
          <p:nvPr>
            <p:extLst>
              <p:ext uri="{D42A27DB-BD31-4B8C-83A1-F6EECF244321}">
                <p14:modId xmlns:p14="http://schemas.microsoft.com/office/powerpoint/2010/main" val="3459260138"/>
              </p:ext>
            </p:extLst>
          </p:nvPr>
        </p:nvGraphicFramePr>
        <p:xfrm>
          <a:off x="5977310" y="3209163"/>
          <a:ext cx="5400676"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6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614635" y="412978"/>
            <a:ext cx="6179996" cy="646331"/>
          </a:xfrm>
          <a:prstGeom prst="rect">
            <a:avLst/>
          </a:prstGeom>
        </p:spPr>
        <p:txBody>
          <a:bodyPr wrap="square">
            <a:spAutoFit/>
          </a:bodyPr>
          <a:lstStyle/>
          <a:p>
            <a:pPr algn="just"/>
            <a:r>
              <a:rPr lang="es-CO" b="1" dirty="0" smtClean="0"/>
              <a:t>GESTIÓN: CANALES DE ATENCIÓN</a:t>
            </a:r>
            <a:r>
              <a:rPr lang="es-CO" b="1" dirty="0"/>
              <a:t> </a:t>
            </a:r>
            <a:r>
              <a:rPr lang="es-CO" b="1" dirty="0" smtClean="0"/>
              <a:t>TELEFONÍA CELULAR   </a:t>
            </a:r>
            <a:endParaRPr lang="es-CO" dirty="0"/>
          </a:p>
          <a:p>
            <a:pPr algn="ctr"/>
            <a:endParaRPr lang="es-CO" b="1" dirty="0"/>
          </a:p>
        </p:txBody>
      </p:sp>
      <p:sp>
        <p:nvSpPr>
          <p:cNvPr id="5" name="Rectángulo 4"/>
          <p:cNvSpPr/>
          <p:nvPr/>
        </p:nvSpPr>
        <p:spPr>
          <a:xfrm>
            <a:off x="4941277" y="1235154"/>
            <a:ext cx="6500446" cy="4524315"/>
          </a:xfrm>
          <a:prstGeom prst="rect">
            <a:avLst/>
          </a:prstGeom>
        </p:spPr>
        <p:txBody>
          <a:bodyPr wrap="square">
            <a:spAutoFit/>
          </a:bodyPr>
          <a:lstStyle/>
          <a:p>
            <a:pPr algn="just"/>
            <a:r>
              <a:rPr lang="es-CO" dirty="0"/>
              <a:t>Durante el mes de </a:t>
            </a:r>
            <a:r>
              <a:rPr lang="es-CO" dirty="0" smtClean="0"/>
              <a:t>septiembre, </a:t>
            </a:r>
            <a:r>
              <a:rPr lang="es-CO" dirty="0"/>
              <a:t>el sistema de atención telefónica identificado con el número 3138052807 procesó un total de </a:t>
            </a:r>
            <a:r>
              <a:rPr lang="es-CO" dirty="0" smtClean="0"/>
              <a:t>179 </a:t>
            </a:r>
            <a:r>
              <a:rPr lang="es-CO" dirty="0" smtClean="0"/>
              <a:t>llamadas. </a:t>
            </a:r>
          </a:p>
          <a:p>
            <a:pPr algn="just"/>
            <a:endParaRPr lang="es-CO" dirty="0"/>
          </a:p>
          <a:p>
            <a:pPr algn="just"/>
            <a:r>
              <a:rPr lang="es-CO" dirty="0" smtClean="0"/>
              <a:t>Llamadas </a:t>
            </a:r>
            <a:r>
              <a:rPr lang="es-CO" dirty="0"/>
              <a:t>Recibidas: Se atendieron satisfactoriamente </a:t>
            </a:r>
            <a:r>
              <a:rPr lang="es-CO" dirty="0" smtClean="0"/>
              <a:t>162 </a:t>
            </a:r>
            <a:r>
              <a:rPr lang="es-CO" dirty="0"/>
              <a:t>llamadas, lo que representa el 100% del volumen total. </a:t>
            </a:r>
            <a:endParaRPr lang="es-CO" dirty="0" smtClean="0"/>
          </a:p>
          <a:p>
            <a:pPr algn="just"/>
            <a:endParaRPr lang="es-CO" dirty="0"/>
          </a:p>
          <a:p>
            <a:pPr algn="just"/>
            <a:r>
              <a:rPr lang="es-CO" dirty="0"/>
              <a:t>Llamadas Perdidas: Se registraron 17 llamadas no concretadas, equivalentes al 9% de la actividad</a:t>
            </a:r>
            <a:r>
              <a:rPr lang="es-CO" dirty="0" smtClean="0"/>
              <a:t>.</a:t>
            </a:r>
          </a:p>
          <a:p>
            <a:pPr algn="just"/>
            <a:endParaRPr lang="es-CO" dirty="0"/>
          </a:p>
          <a:p>
            <a:pPr algn="just"/>
            <a:r>
              <a:rPr lang="es-CO" dirty="0" smtClean="0"/>
              <a:t>Este </a:t>
            </a:r>
            <a:r>
              <a:rPr lang="es-CO" dirty="0"/>
              <a:t>indicador refleja una máxima capacidad de respuesta y una gestión </a:t>
            </a:r>
            <a:r>
              <a:rPr lang="es-CO" dirty="0" smtClean="0"/>
              <a:t>oportuna de </a:t>
            </a:r>
            <a:r>
              <a:rPr lang="es-CO" dirty="0"/>
              <a:t>las consultas de los usuarios</a:t>
            </a:r>
            <a:r>
              <a:rPr lang="es-CO" dirty="0" smtClean="0"/>
              <a:t>. </a:t>
            </a:r>
          </a:p>
          <a:p>
            <a:pPr algn="just"/>
            <a:endParaRPr lang="es-CO" dirty="0"/>
          </a:p>
          <a:p>
            <a:pPr algn="just"/>
            <a:r>
              <a:rPr lang="es-CO" dirty="0" smtClean="0"/>
              <a:t>Este </a:t>
            </a:r>
            <a:r>
              <a:rPr lang="es-CO" dirty="0"/>
              <a:t>resultado demuestra una operatividad óptima y una cobertura total de la demanda ciudadana, asegurando que cada contacto recibido fuera gestionado de manera oportuna y eficiente.</a:t>
            </a:r>
          </a:p>
        </p:txBody>
      </p:sp>
      <p:graphicFrame>
        <p:nvGraphicFramePr>
          <p:cNvPr id="2" name="Objeto 1"/>
          <p:cNvGraphicFramePr>
            <a:graphicFrameLocks noChangeAspect="1"/>
          </p:cNvGraphicFramePr>
          <p:nvPr>
            <p:extLst>
              <p:ext uri="{D42A27DB-BD31-4B8C-83A1-F6EECF244321}">
                <p14:modId xmlns:p14="http://schemas.microsoft.com/office/powerpoint/2010/main" val="4152553561"/>
              </p:ext>
            </p:extLst>
          </p:nvPr>
        </p:nvGraphicFramePr>
        <p:xfrm>
          <a:off x="641838" y="4563087"/>
          <a:ext cx="4191000" cy="1333500"/>
        </p:xfrm>
        <a:graphic>
          <a:graphicData uri="http://schemas.openxmlformats.org/presentationml/2006/ole">
            <mc:AlternateContent xmlns:mc="http://schemas.openxmlformats.org/markup-compatibility/2006">
              <mc:Choice xmlns:v="urn:schemas-microsoft-com:vml" Requires="v">
                <p:oleObj spid="_x0000_s4235" name="Hoja de cálculo" r:id="rId4" imgW="4190872" imgH="1333472" progId="Excel.Sheet.12">
                  <p:embed/>
                </p:oleObj>
              </mc:Choice>
              <mc:Fallback>
                <p:oleObj name="Hoja de cálculo" r:id="rId4" imgW="4190872" imgH="1333472" progId="Excel.Sheet.12">
                  <p:embed/>
                  <p:pic>
                    <p:nvPicPr>
                      <p:cNvPr id="0" name=""/>
                      <p:cNvPicPr/>
                      <p:nvPr/>
                    </p:nvPicPr>
                    <p:blipFill>
                      <a:blip r:embed="rId5"/>
                      <a:stretch>
                        <a:fillRect/>
                      </a:stretch>
                    </p:blipFill>
                    <p:spPr>
                      <a:xfrm>
                        <a:off x="641838" y="4563087"/>
                        <a:ext cx="4191000" cy="1333500"/>
                      </a:xfrm>
                      <a:prstGeom prst="rect">
                        <a:avLst/>
                      </a:prstGeom>
                    </p:spPr>
                  </p:pic>
                </p:oleObj>
              </mc:Fallback>
            </mc:AlternateContent>
          </a:graphicData>
        </a:graphic>
      </p:graphicFrame>
      <p:graphicFrame>
        <p:nvGraphicFramePr>
          <p:cNvPr id="8" name="Gráfico 7"/>
          <p:cNvGraphicFramePr>
            <a:graphicFrameLocks/>
          </p:cNvGraphicFramePr>
          <p:nvPr>
            <p:extLst>
              <p:ext uri="{D42A27DB-BD31-4B8C-83A1-F6EECF244321}">
                <p14:modId xmlns:p14="http://schemas.microsoft.com/office/powerpoint/2010/main" val="752865318"/>
              </p:ext>
            </p:extLst>
          </p:nvPr>
        </p:nvGraphicFramePr>
        <p:xfrm>
          <a:off x="440348" y="1136771"/>
          <a:ext cx="4711943" cy="26966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2985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4342755" y="364719"/>
            <a:ext cx="3898568" cy="369332"/>
          </a:xfrm>
          <a:prstGeom prst="rect">
            <a:avLst/>
          </a:prstGeom>
        </p:spPr>
        <p:txBody>
          <a:bodyPr wrap="none">
            <a:spAutoFit/>
          </a:bodyPr>
          <a:lstStyle/>
          <a:p>
            <a:r>
              <a:rPr lang="es-CO" b="1" dirty="0" smtClean="0"/>
              <a:t>GESTIÓN DE CORREOS ELECTRÓNICOS </a:t>
            </a:r>
            <a:endParaRPr lang="es-CO" b="1" dirty="0"/>
          </a:p>
        </p:txBody>
      </p:sp>
      <p:sp>
        <p:nvSpPr>
          <p:cNvPr id="3" name="Rectángulo 2"/>
          <p:cNvSpPr/>
          <p:nvPr/>
        </p:nvSpPr>
        <p:spPr>
          <a:xfrm>
            <a:off x="5408735" y="949596"/>
            <a:ext cx="6096000" cy="5355312"/>
          </a:xfrm>
          <a:prstGeom prst="rect">
            <a:avLst/>
          </a:prstGeom>
        </p:spPr>
        <p:txBody>
          <a:bodyPr>
            <a:spAutoFit/>
          </a:bodyPr>
          <a:lstStyle/>
          <a:p>
            <a:pPr algn="just"/>
            <a:r>
              <a:rPr lang="es-CO" dirty="0"/>
              <a:t>Durante el periodo evaluado, la operatividad a través de los canales virtuales registró un consolidado total de </a:t>
            </a:r>
            <a:r>
              <a:rPr lang="es-CO" dirty="0" smtClean="0"/>
              <a:t>91 </a:t>
            </a:r>
            <a:r>
              <a:rPr lang="es-CO" dirty="0"/>
              <a:t>interacciones. </a:t>
            </a:r>
            <a:endParaRPr lang="es-CO" dirty="0" smtClean="0"/>
          </a:p>
          <a:p>
            <a:pPr algn="just"/>
            <a:endParaRPr lang="es-CO" dirty="0"/>
          </a:p>
          <a:p>
            <a:pPr algn="just"/>
            <a:r>
              <a:rPr lang="es-CO" dirty="0" smtClean="0"/>
              <a:t>La </a:t>
            </a:r>
            <a:r>
              <a:rPr lang="es-CO" dirty="0"/>
              <a:t>distribución de la carga de trabajo entre las bandejas institucionales se detalla de la siguiente </a:t>
            </a:r>
            <a:r>
              <a:rPr lang="es-CO" dirty="0" smtClean="0"/>
              <a:t>manera: </a:t>
            </a:r>
            <a:r>
              <a:rPr lang="es-CO" dirty="0" smtClean="0">
                <a:hlinkClick r:id="rId4"/>
              </a:rPr>
              <a:t>atencionalusuario@itp.edu.co</a:t>
            </a:r>
            <a:r>
              <a:rPr lang="es-CO" dirty="0" smtClean="0"/>
              <a:t>: </a:t>
            </a:r>
            <a:r>
              <a:rPr lang="es-CO" dirty="0"/>
              <a:t>Este canal concentró la gran mayoría de la actividad virtual con </a:t>
            </a:r>
            <a:r>
              <a:rPr lang="es-CO" dirty="0" smtClean="0"/>
              <a:t>91 </a:t>
            </a:r>
            <a:r>
              <a:rPr lang="es-CO" dirty="0"/>
              <a:t>registros, lo que representa el 97% de la participación total</a:t>
            </a:r>
            <a:r>
              <a:rPr lang="es-CO" dirty="0" smtClean="0"/>
              <a:t>.</a:t>
            </a:r>
          </a:p>
          <a:p>
            <a:pPr algn="just"/>
            <a:endParaRPr lang="es-CO" dirty="0" smtClean="0">
              <a:hlinkClick r:id="rId5"/>
            </a:endParaRPr>
          </a:p>
          <a:p>
            <a:pPr algn="just"/>
            <a:r>
              <a:rPr lang="es-CO" dirty="0" smtClean="0">
                <a:hlinkClick r:id="rId5"/>
              </a:rPr>
              <a:t>notificacionesjudiciales@itp.edu.co</a:t>
            </a:r>
            <a:r>
              <a:rPr lang="es-CO" dirty="0" smtClean="0"/>
              <a:t>: </a:t>
            </a:r>
            <a:r>
              <a:rPr lang="es-CO" dirty="0"/>
              <a:t>Presentó una actividad mínima, recibiendo </a:t>
            </a:r>
            <a:r>
              <a:rPr lang="es-CO" dirty="0" smtClean="0"/>
              <a:t>2 </a:t>
            </a:r>
            <a:r>
              <a:rPr lang="es-CO" dirty="0"/>
              <a:t>registros, equivalentes al 3% del flujo virtual</a:t>
            </a:r>
            <a:r>
              <a:rPr lang="es-CO" dirty="0" smtClean="0"/>
              <a:t>.</a:t>
            </a:r>
          </a:p>
          <a:p>
            <a:pPr algn="just"/>
            <a:endParaRPr lang="es-CO" dirty="0"/>
          </a:p>
          <a:p>
            <a:pPr algn="just"/>
            <a:r>
              <a:rPr lang="es-CO" dirty="0" smtClean="0"/>
              <a:t>Análisis </a:t>
            </a:r>
            <a:r>
              <a:rPr lang="es-CO" dirty="0"/>
              <a:t>de Datos</a:t>
            </a:r>
            <a:r>
              <a:rPr lang="es-CO" dirty="0" smtClean="0"/>
              <a:t>: El </a:t>
            </a:r>
            <a:r>
              <a:rPr lang="es-CO" dirty="0"/>
              <a:t>alto volumen de interacción en la cuenta de atención al usuario subraya su importancia como el principal punto de contacto digital para la comunidad. Por el contrario, el canal de notificaciones judiciales mantiene una frecuencia baja, acorde a la naturaleza específica de sus trámites.</a:t>
            </a:r>
          </a:p>
        </p:txBody>
      </p:sp>
      <p:graphicFrame>
        <p:nvGraphicFramePr>
          <p:cNvPr id="6" name="Objeto 5"/>
          <p:cNvGraphicFramePr>
            <a:graphicFrameLocks noChangeAspect="1"/>
          </p:cNvGraphicFramePr>
          <p:nvPr>
            <p:extLst>
              <p:ext uri="{D42A27DB-BD31-4B8C-83A1-F6EECF244321}">
                <p14:modId xmlns:p14="http://schemas.microsoft.com/office/powerpoint/2010/main" val="1864787740"/>
              </p:ext>
            </p:extLst>
          </p:nvPr>
        </p:nvGraphicFramePr>
        <p:xfrm>
          <a:off x="496033" y="5048861"/>
          <a:ext cx="4762500" cy="819150"/>
        </p:xfrm>
        <a:graphic>
          <a:graphicData uri="http://schemas.openxmlformats.org/presentationml/2006/ole">
            <mc:AlternateContent xmlns:mc="http://schemas.openxmlformats.org/markup-compatibility/2006">
              <mc:Choice xmlns:v="urn:schemas-microsoft-com:vml" Requires="v">
                <p:oleObj spid="_x0000_s6214" name="Hoja de cálculo" r:id="rId6" imgW="4762564" imgH="819122" progId="Excel.Sheet.12">
                  <p:embed/>
                </p:oleObj>
              </mc:Choice>
              <mc:Fallback>
                <p:oleObj name="Hoja de cálculo" r:id="rId6" imgW="4762564" imgH="819122" progId="Excel.Sheet.12">
                  <p:embed/>
                  <p:pic>
                    <p:nvPicPr>
                      <p:cNvPr id="0" name=""/>
                      <p:cNvPicPr/>
                      <p:nvPr/>
                    </p:nvPicPr>
                    <p:blipFill>
                      <a:blip r:embed="rId7"/>
                      <a:stretch>
                        <a:fillRect/>
                      </a:stretch>
                    </p:blipFill>
                    <p:spPr>
                      <a:xfrm>
                        <a:off x="496033" y="5048861"/>
                        <a:ext cx="4762500" cy="819150"/>
                      </a:xfrm>
                      <a:prstGeom prst="rect">
                        <a:avLst/>
                      </a:prstGeom>
                    </p:spPr>
                  </p:pic>
                </p:oleObj>
              </mc:Fallback>
            </mc:AlternateContent>
          </a:graphicData>
        </a:graphic>
      </p:graphicFrame>
      <p:graphicFrame>
        <p:nvGraphicFramePr>
          <p:cNvPr id="8" name="Gráfico 7"/>
          <p:cNvGraphicFramePr>
            <a:graphicFrameLocks/>
          </p:cNvGraphicFramePr>
          <p:nvPr>
            <p:extLst>
              <p:ext uri="{D42A27DB-BD31-4B8C-83A1-F6EECF244321}">
                <p14:modId xmlns:p14="http://schemas.microsoft.com/office/powerpoint/2010/main" val="1604367039"/>
              </p:ext>
            </p:extLst>
          </p:nvPr>
        </p:nvGraphicFramePr>
        <p:xfrm>
          <a:off x="705582" y="949596"/>
          <a:ext cx="4552951" cy="347293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0892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ángulo 14"/>
          <p:cNvSpPr/>
          <p:nvPr/>
        </p:nvSpPr>
        <p:spPr>
          <a:xfrm>
            <a:off x="3733800" y="424181"/>
            <a:ext cx="6096000" cy="369332"/>
          </a:xfrm>
          <a:prstGeom prst="rect">
            <a:avLst/>
          </a:prstGeom>
        </p:spPr>
        <p:txBody>
          <a:bodyPr>
            <a:spAutoFit/>
          </a:bodyPr>
          <a:lstStyle/>
          <a:p>
            <a:pPr algn="ctr"/>
            <a:r>
              <a:rPr lang="es-CO" b="1" dirty="0"/>
              <a:t>PQRSD </a:t>
            </a:r>
            <a:r>
              <a:rPr lang="es-CO" b="1" dirty="0" smtClean="0"/>
              <a:t>RECIBIDAS POR MODALIDAD DE PETICIÓN </a:t>
            </a:r>
            <a:r>
              <a:rPr lang="es-CO" dirty="0" smtClean="0"/>
              <a:t>  </a:t>
            </a:r>
            <a:endParaRPr lang="es-CO" dirty="0"/>
          </a:p>
        </p:txBody>
      </p:sp>
      <p:pic>
        <p:nvPicPr>
          <p:cNvPr id="8" name="Imagen 7"/>
          <p:cNvPicPr>
            <a:picLocks noChangeAspect="1"/>
          </p:cNvPicPr>
          <p:nvPr/>
        </p:nvPicPr>
        <p:blipFill rotWithShape="1">
          <a:blip r:embed="rId4"/>
          <a:srcRect l="8038" t="19162" r="34499" b="7170"/>
          <a:stretch/>
        </p:blipFill>
        <p:spPr>
          <a:xfrm>
            <a:off x="2127739" y="1011114"/>
            <a:ext cx="7793778" cy="5407271"/>
          </a:xfrm>
          <a:prstGeom prst="rect">
            <a:avLst/>
          </a:prstGeom>
        </p:spPr>
      </p:pic>
    </p:spTree>
    <p:extLst>
      <p:ext uri="{BB962C8B-B14F-4D97-AF65-F5344CB8AC3E}">
        <p14:creationId xmlns:p14="http://schemas.microsoft.com/office/powerpoint/2010/main" val="260071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553916" y="3657601"/>
            <a:ext cx="11148646" cy="2031325"/>
          </a:xfrm>
          <a:prstGeom prst="rect">
            <a:avLst/>
          </a:prstGeom>
        </p:spPr>
        <p:txBody>
          <a:bodyPr wrap="square">
            <a:spAutoFit/>
          </a:bodyPr>
          <a:lstStyle/>
          <a:p>
            <a:pPr algn="just"/>
            <a:r>
              <a:rPr lang="es-CO" dirty="0" smtClean="0"/>
              <a:t>Durante </a:t>
            </a:r>
            <a:r>
              <a:rPr lang="es-CO" dirty="0"/>
              <a:t>el periodo evaluado, se gestionaron </a:t>
            </a:r>
            <a:r>
              <a:rPr lang="es-CO" dirty="0" smtClean="0"/>
              <a:t>295 </a:t>
            </a:r>
            <a:r>
              <a:rPr lang="es-CO" dirty="0"/>
              <a:t>trámites. El reporte destaca una operatividad enfocada en la resolución de consultas, donde las Peticiones de Información e Interés Particular sumaron el </a:t>
            </a:r>
            <a:r>
              <a:rPr lang="es-CO" dirty="0" smtClean="0"/>
              <a:t>66% </a:t>
            </a:r>
            <a:r>
              <a:rPr lang="es-CO" dirty="0"/>
              <a:t>de los casos </a:t>
            </a:r>
            <a:r>
              <a:rPr lang="es-CO" dirty="0" smtClean="0"/>
              <a:t>(196 </a:t>
            </a:r>
            <a:r>
              <a:rPr lang="es-CO" dirty="0"/>
              <a:t>solicitudes). El volumen restante </a:t>
            </a:r>
            <a:r>
              <a:rPr lang="es-CO" dirty="0" smtClean="0"/>
              <a:t>(34%) </a:t>
            </a:r>
            <a:r>
              <a:rPr lang="es-CO" dirty="0"/>
              <a:t>se clasificó en la categoría "Otro". </a:t>
            </a:r>
            <a:endParaRPr lang="es-CO" dirty="0" smtClean="0"/>
          </a:p>
          <a:p>
            <a:pPr algn="just"/>
            <a:endParaRPr lang="es-CO" dirty="0"/>
          </a:p>
          <a:p>
            <a:pPr algn="just"/>
            <a:r>
              <a:rPr lang="es-CO" dirty="0" smtClean="0"/>
              <a:t>Este </a:t>
            </a:r>
            <a:r>
              <a:rPr lang="es-CO" dirty="0" smtClean="0"/>
              <a:t>panorama </a:t>
            </a:r>
            <a:r>
              <a:rPr lang="es-CO" dirty="0"/>
              <a:t>refleja una dinámica institucional orientada principalmente hacia la gestión administrativa y la resolución de dudas, con un indicador de satisfacción positivo asegurando la transparencia en la </a:t>
            </a:r>
            <a:r>
              <a:rPr lang="es-CO" dirty="0" smtClean="0"/>
              <a:t>gestión y tramite de la PQRSD. </a:t>
            </a:r>
            <a:endParaRPr lang="es-CO" dirty="0"/>
          </a:p>
        </p:txBody>
      </p:sp>
      <p:graphicFrame>
        <p:nvGraphicFramePr>
          <p:cNvPr id="5" name="Gráfico 4"/>
          <p:cNvGraphicFramePr>
            <a:graphicFrameLocks/>
          </p:cNvGraphicFramePr>
          <p:nvPr>
            <p:extLst>
              <p:ext uri="{D42A27DB-BD31-4B8C-83A1-F6EECF244321}">
                <p14:modId xmlns:p14="http://schemas.microsoft.com/office/powerpoint/2010/main" val="3215571725"/>
              </p:ext>
            </p:extLst>
          </p:nvPr>
        </p:nvGraphicFramePr>
        <p:xfrm>
          <a:off x="3589825" y="624254"/>
          <a:ext cx="6735641" cy="3033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34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543038" y="474757"/>
            <a:ext cx="7535270" cy="646331"/>
          </a:xfrm>
          <a:prstGeom prst="rect">
            <a:avLst/>
          </a:prstGeom>
        </p:spPr>
        <p:txBody>
          <a:bodyPr wrap="square">
            <a:spAutoFit/>
          </a:bodyPr>
          <a:lstStyle/>
          <a:p>
            <a:pPr algn="just"/>
            <a:r>
              <a:rPr lang="pt-BR" b="1" dirty="0"/>
              <a:t>P Q R </a:t>
            </a:r>
            <a:r>
              <a:rPr lang="pt-BR" b="1"/>
              <a:t>S </a:t>
            </a:r>
            <a:r>
              <a:rPr lang="pt-BR" b="1" smtClean="0"/>
              <a:t>D - </a:t>
            </a:r>
            <a:r>
              <a:rPr lang="es-CO" b="1" dirty="0"/>
              <a:t>ASIGNADAS A DEPENDENCIAS Y GRUPOS INTERNOS DE TRABAJO</a:t>
            </a:r>
          </a:p>
          <a:p>
            <a:pPr algn="just"/>
            <a:endParaRPr lang="pt-BR" dirty="0"/>
          </a:p>
        </p:txBody>
      </p:sp>
      <p:sp>
        <p:nvSpPr>
          <p:cNvPr id="3" name="Rectángulo 2"/>
          <p:cNvSpPr/>
          <p:nvPr/>
        </p:nvSpPr>
        <p:spPr>
          <a:xfrm>
            <a:off x="691662" y="4237782"/>
            <a:ext cx="10386646" cy="1477328"/>
          </a:xfrm>
          <a:prstGeom prst="rect">
            <a:avLst/>
          </a:prstGeom>
        </p:spPr>
        <p:txBody>
          <a:bodyPr wrap="square">
            <a:spAutoFit/>
          </a:bodyPr>
          <a:lstStyle/>
          <a:p>
            <a:pPr algn="just"/>
            <a:r>
              <a:rPr lang="es-CO" dirty="0"/>
              <a:t>El reporte consolida la actividad de 13 dependencias, mostrando un volumen total de </a:t>
            </a:r>
            <a:r>
              <a:rPr lang="es-CO" dirty="0" smtClean="0"/>
              <a:t>295 </a:t>
            </a:r>
            <a:r>
              <a:rPr lang="es-CO" dirty="0"/>
              <a:t>solicitudes recibidas. De estas, se han atendido </a:t>
            </a:r>
            <a:r>
              <a:rPr lang="es-CO" dirty="0" smtClean="0"/>
              <a:t>262, </a:t>
            </a:r>
            <a:r>
              <a:rPr lang="es-CO" dirty="0"/>
              <a:t>dejando un saldo de </a:t>
            </a:r>
            <a:r>
              <a:rPr lang="es-CO" dirty="0" smtClean="0"/>
              <a:t>35 </a:t>
            </a:r>
            <a:r>
              <a:rPr lang="es-CO" dirty="0"/>
              <a:t>pendientes. </a:t>
            </a:r>
            <a:endParaRPr lang="es-CO" dirty="0" smtClean="0"/>
          </a:p>
          <a:p>
            <a:pPr algn="just"/>
            <a:endParaRPr lang="es-CO" dirty="0"/>
          </a:p>
          <a:p>
            <a:pPr algn="just"/>
            <a:r>
              <a:rPr lang="es-CO" dirty="0" smtClean="0"/>
              <a:t>El </a:t>
            </a:r>
            <a:r>
              <a:rPr lang="es-CO" dirty="0"/>
              <a:t>desempeño general muestra un balance positivo con un cumplimiento global del </a:t>
            </a:r>
            <a:r>
              <a:rPr lang="es-CO" dirty="0" smtClean="0"/>
              <a:t>89%, </a:t>
            </a:r>
            <a:r>
              <a:rPr lang="es-CO" dirty="0"/>
              <a:t>logrando cerrar </a:t>
            </a:r>
            <a:r>
              <a:rPr lang="es-CO" dirty="0" smtClean="0"/>
              <a:t>262 </a:t>
            </a:r>
            <a:r>
              <a:rPr lang="es-CO" dirty="0"/>
              <a:t>casos y dejando </a:t>
            </a:r>
            <a:r>
              <a:rPr lang="es-CO" dirty="0" smtClean="0"/>
              <a:t>35 </a:t>
            </a:r>
            <a:r>
              <a:rPr lang="es-CO" dirty="0" smtClean="0"/>
              <a:t>PQRSD pendientes </a:t>
            </a:r>
            <a:r>
              <a:rPr lang="es-CO" dirty="0"/>
              <a:t>de atención.</a:t>
            </a:r>
          </a:p>
        </p:txBody>
      </p:sp>
      <p:graphicFrame>
        <p:nvGraphicFramePr>
          <p:cNvPr id="2" name="Objeto 1"/>
          <p:cNvGraphicFramePr>
            <a:graphicFrameLocks noChangeAspect="1"/>
          </p:cNvGraphicFramePr>
          <p:nvPr>
            <p:extLst>
              <p:ext uri="{D42A27DB-BD31-4B8C-83A1-F6EECF244321}">
                <p14:modId xmlns:p14="http://schemas.microsoft.com/office/powerpoint/2010/main" val="1451638765"/>
              </p:ext>
            </p:extLst>
          </p:nvPr>
        </p:nvGraphicFramePr>
        <p:xfrm>
          <a:off x="691662" y="977813"/>
          <a:ext cx="5734050" cy="2867025"/>
        </p:xfrm>
        <a:graphic>
          <a:graphicData uri="http://schemas.openxmlformats.org/presentationml/2006/ole">
            <mc:AlternateContent xmlns:mc="http://schemas.openxmlformats.org/markup-compatibility/2006">
              <mc:Choice xmlns:v="urn:schemas-microsoft-com:vml" Requires="v">
                <p:oleObj spid="_x0000_s7203" name="Hoja de cálculo" r:id="rId4" imgW="5734210" imgH="2866925" progId="Excel.Sheet.12">
                  <p:embed/>
                </p:oleObj>
              </mc:Choice>
              <mc:Fallback>
                <p:oleObj name="Hoja de cálculo" r:id="rId4" imgW="5734210" imgH="2866925" progId="Excel.Sheet.12">
                  <p:embed/>
                  <p:pic>
                    <p:nvPicPr>
                      <p:cNvPr id="0" name=""/>
                      <p:cNvPicPr/>
                      <p:nvPr/>
                    </p:nvPicPr>
                    <p:blipFill>
                      <a:blip r:embed="rId5"/>
                      <a:stretch>
                        <a:fillRect/>
                      </a:stretch>
                    </p:blipFill>
                    <p:spPr>
                      <a:xfrm>
                        <a:off x="691662" y="977813"/>
                        <a:ext cx="5734050" cy="2867025"/>
                      </a:xfrm>
                      <a:prstGeom prst="rect">
                        <a:avLst/>
                      </a:prstGeom>
                    </p:spPr>
                  </p:pic>
                </p:oleObj>
              </mc:Fallback>
            </mc:AlternateContent>
          </a:graphicData>
        </a:graphic>
      </p:graphicFrame>
      <p:graphicFrame>
        <p:nvGraphicFramePr>
          <p:cNvPr id="7" name="Gráfico 6"/>
          <p:cNvGraphicFramePr>
            <a:graphicFrameLocks/>
          </p:cNvGraphicFramePr>
          <p:nvPr>
            <p:extLst>
              <p:ext uri="{D42A27DB-BD31-4B8C-83A1-F6EECF244321}">
                <p14:modId xmlns:p14="http://schemas.microsoft.com/office/powerpoint/2010/main" val="612912513"/>
              </p:ext>
            </p:extLst>
          </p:nvPr>
        </p:nvGraphicFramePr>
        <p:xfrm>
          <a:off x="6611815" y="977813"/>
          <a:ext cx="4969945" cy="28670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562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639465" y="457172"/>
            <a:ext cx="5536131" cy="369332"/>
          </a:xfrm>
          <a:prstGeom prst="rect">
            <a:avLst/>
          </a:prstGeom>
        </p:spPr>
        <p:txBody>
          <a:bodyPr wrap="none">
            <a:spAutoFit/>
          </a:bodyPr>
          <a:lstStyle/>
          <a:p>
            <a:r>
              <a:rPr lang="es-CO" b="1" dirty="0"/>
              <a:t>GESTIÓN DE TRASLADOS Y ACCESO A LA INFORMACIÓN </a:t>
            </a:r>
          </a:p>
        </p:txBody>
      </p:sp>
      <p:sp>
        <p:nvSpPr>
          <p:cNvPr id="3" name="Rectángulo 2"/>
          <p:cNvSpPr/>
          <p:nvPr/>
        </p:nvSpPr>
        <p:spPr>
          <a:xfrm>
            <a:off x="1002323" y="1076659"/>
            <a:ext cx="10638692" cy="3693319"/>
          </a:xfrm>
          <a:prstGeom prst="rect">
            <a:avLst/>
          </a:prstGeom>
        </p:spPr>
        <p:txBody>
          <a:bodyPr wrap="square">
            <a:spAutoFit/>
          </a:bodyPr>
          <a:lstStyle/>
          <a:p>
            <a:pPr algn="just"/>
            <a:r>
              <a:rPr lang="es-CO" dirty="0" smtClean="0"/>
              <a:t>La </a:t>
            </a:r>
            <a:r>
              <a:rPr lang="es-CO" dirty="0"/>
              <a:t>Institución Universitaria del Putumayo, a través de su Oficina de Atención al Usuario, ha establecido tiempos de respuesta diferenciados según la naturaleza de la solicitud para garantizar un acceso a la información eficiente y oportuno. </a:t>
            </a:r>
            <a:endParaRPr lang="es-CO" dirty="0" smtClean="0"/>
          </a:p>
          <a:p>
            <a:pPr algn="just"/>
            <a:endParaRPr lang="es-CO" dirty="0" smtClean="0"/>
          </a:p>
          <a:p>
            <a:pPr algn="just"/>
            <a:r>
              <a:rPr lang="es-CO" dirty="0" smtClean="0"/>
              <a:t>Durante </a:t>
            </a:r>
            <a:r>
              <a:rPr lang="es-CO" dirty="0"/>
              <a:t>el periodo reportado </a:t>
            </a:r>
            <a:r>
              <a:rPr lang="es-CO" dirty="0" smtClean="0"/>
              <a:t>(septiembre </a:t>
            </a:r>
            <a:r>
              <a:rPr lang="es-CO" dirty="0"/>
              <a:t>de 2025), se recibieron un total de 295 solicitudes de PQRSD , de las cuales se gestionaron exitosamente el </a:t>
            </a:r>
            <a:r>
              <a:rPr lang="es-CO" dirty="0" smtClean="0"/>
              <a:t>89% (262 </a:t>
            </a:r>
            <a:r>
              <a:rPr lang="es-CO" dirty="0"/>
              <a:t>casos</a:t>
            </a:r>
            <a:r>
              <a:rPr lang="es-CO" dirty="0" smtClean="0"/>
              <a:t>).</a:t>
            </a:r>
          </a:p>
          <a:p>
            <a:pPr algn="just"/>
            <a:endParaRPr lang="es-CO" dirty="0"/>
          </a:p>
          <a:p>
            <a:pPr algn="just"/>
            <a:r>
              <a:rPr lang="es-CO" dirty="0" smtClean="0"/>
              <a:t>Aspectos </a:t>
            </a:r>
            <a:r>
              <a:rPr lang="es-CO" dirty="0"/>
              <a:t>Relevantes de la </a:t>
            </a:r>
            <a:r>
              <a:rPr lang="es-CO" dirty="0" smtClean="0"/>
              <a:t>Gestión Eficiencia </a:t>
            </a:r>
            <a:r>
              <a:rPr lang="es-CO" dirty="0"/>
              <a:t>en Traslados: Las solicitudes que requieren ser remitidas a otras dependencias (Traslados por Competencia) cuentan con el plazo más breve de respuesta (5 días), priorizando la celeridad en el trámite administrativo</a:t>
            </a:r>
            <a:r>
              <a:rPr lang="es-CO" dirty="0" smtClean="0"/>
              <a:t>.</a:t>
            </a:r>
          </a:p>
          <a:p>
            <a:pPr algn="just"/>
            <a:endParaRPr lang="es-CO" dirty="0"/>
          </a:p>
          <a:p>
            <a:pPr algn="just"/>
            <a:r>
              <a:rPr lang="es-CO" dirty="0" smtClean="0"/>
              <a:t>Estado </a:t>
            </a:r>
            <a:r>
              <a:rPr lang="es-CO" dirty="0"/>
              <a:t>de Trámites: Al cierre del informe, un </a:t>
            </a:r>
            <a:r>
              <a:rPr lang="es-CO" dirty="0" smtClean="0"/>
              <a:t>9% </a:t>
            </a:r>
            <a:r>
              <a:rPr lang="es-CO" dirty="0"/>
              <a:t>de las solicitudes </a:t>
            </a:r>
            <a:r>
              <a:rPr lang="es-CO" dirty="0" smtClean="0"/>
              <a:t>(35 </a:t>
            </a:r>
            <a:r>
              <a:rPr lang="es-CO" dirty="0"/>
              <a:t>casos) permanecen pendientes de respuesta , lo que refleja un alto índice de operatividad en la gestión de la información institucional.</a:t>
            </a:r>
          </a:p>
        </p:txBody>
      </p:sp>
    </p:spTree>
    <p:extLst>
      <p:ext uri="{BB962C8B-B14F-4D97-AF65-F5344CB8AC3E}">
        <p14:creationId xmlns:p14="http://schemas.microsoft.com/office/powerpoint/2010/main" val="2524292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2368</TotalTime>
  <Words>839</Words>
  <Application>Microsoft Office PowerPoint</Application>
  <PresentationFormat>Panorámica</PresentationFormat>
  <Paragraphs>63</Paragraphs>
  <Slides>10</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Tema de Office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SALA 2-01</cp:lastModifiedBy>
  <cp:revision>203</cp:revision>
  <dcterms:created xsi:type="dcterms:W3CDTF">2025-07-15T21:29:47Z</dcterms:created>
  <dcterms:modified xsi:type="dcterms:W3CDTF">2026-04-07T12:39:09Z</dcterms:modified>
</cp:coreProperties>
</file>